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B4356-8096-405A-973E-2E77ADF94690}">
      <dsp:nvSpPr>
        <dsp:cNvPr id="0" name=""/>
        <dsp:cNvSpPr/>
      </dsp:nvSpPr>
      <dsp:spPr>
        <a:xfrm>
          <a:off x="0" y="203412"/>
          <a:ext cx="12192000" cy="78432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dirty="0"/>
            <a:t>Sociālā darba ar gadījumu galvenie ietekmējošie faktori (joprojām klienta </a:t>
          </a:r>
          <a:r>
            <a:rPr lang="lv-LV" sz="2300" kern="1200" dirty="0" err="1"/>
            <a:t>mērķgrupas</a:t>
          </a:r>
          <a:r>
            <a:rPr lang="lv-LV" sz="2300" kern="1200" dirty="0"/>
            <a:t> noteikšana)</a:t>
          </a:r>
        </a:p>
      </dsp:txBody>
      <dsp:txXfrm>
        <a:off x="0" y="203412"/>
        <a:ext cx="12192000" cy="784321"/>
      </dsp:txXfrm>
    </dsp:sp>
    <dsp:sp modelId="{FCFBA081-4FAC-4256-AB38-0884569A19DD}">
      <dsp:nvSpPr>
        <dsp:cNvPr id="0" name=""/>
        <dsp:cNvSpPr/>
      </dsp:nvSpPr>
      <dsp:spPr>
        <a:xfrm>
          <a:off x="5953" y="903367"/>
          <a:ext cx="4060031" cy="5910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kern="1200" dirty="0"/>
            <a:t>Pilngadīgs cilvēks no 18 līdz 100+</a:t>
          </a:r>
        </a:p>
        <a:p>
          <a:pPr marL="0" lvl="0" indent="0" algn="l" defTabSz="622300">
            <a:lnSpc>
              <a:spcPct val="90000"/>
            </a:lnSpc>
            <a:spcBef>
              <a:spcPct val="0"/>
            </a:spcBef>
            <a:spcAft>
              <a:spcPct val="35000"/>
            </a:spcAft>
            <a:buNone/>
          </a:pPr>
          <a:r>
            <a:rPr lang="lv-LV" sz="1400" kern="1200" dirty="0"/>
            <a:t>Ar ģimeni, partneri, draugu, mājsaimniecības dalītāju vai vientuļš</a:t>
          </a:r>
        </a:p>
        <a:p>
          <a:pPr marL="0" lvl="0" indent="0" algn="l" defTabSz="622300">
            <a:lnSpc>
              <a:spcPct val="90000"/>
            </a:lnSpc>
            <a:spcBef>
              <a:spcPct val="0"/>
            </a:spcBef>
            <a:spcAft>
              <a:spcPct val="35000"/>
            </a:spcAft>
            <a:buNone/>
          </a:pPr>
          <a:r>
            <a:rPr lang="lv-LV" sz="2000" b="1" kern="1200" dirty="0"/>
            <a:t>Pēc VECUMA GRUPAS</a:t>
          </a:r>
        </a:p>
        <a:p>
          <a:pPr marL="0" lvl="0" indent="0" algn="l" defTabSz="622300">
            <a:lnSpc>
              <a:spcPct val="90000"/>
            </a:lnSpc>
            <a:spcBef>
              <a:spcPct val="0"/>
            </a:spcBef>
            <a:spcAft>
              <a:spcPct val="35000"/>
            </a:spcAft>
            <a:buNone/>
          </a:pPr>
          <a:r>
            <a:rPr lang="lv-LV" sz="1400" kern="1200" dirty="0"/>
            <a:t>6. Jaunības stadija. 19-25 g.</a:t>
          </a:r>
        </a:p>
        <a:p>
          <a:pPr marL="0" lvl="0" indent="0" algn="l" defTabSz="622300">
            <a:lnSpc>
              <a:spcPct val="90000"/>
            </a:lnSpc>
            <a:spcBef>
              <a:spcPct val="0"/>
            </a:spcBef>
            <a:spcAft>
              <a:spcPct val="35000"/>
            </a:spcAft>
            <a:buNone/>
          </a:pPr>
          <a:r>
            <a:rPr lang="lv-LV" sz="1400" kern="1200" dirty="0"/>
            <a:t>7. Personības brieduma stadija 26-50 g.</a:t>
          </a:r>
        </a:p>
        <a:p>
          <a:pPr marL="0" lvl="0" indent="0" algn="l" defTabSz="622300">
            <a:lnSpc>
              <a:spcPct val="90000"/>
            </a:lnSpc>
            <a:spcBef>
              <a:spcPct val="0"/>
            </a:spcBef>
            <a:spcAft>
              <a:spcPct val="35000"/>
            </a:spcAft>
            <a:buNone/>
          </a:pPr>
          <a:r>
            <a:rPr lang="lv-LV" sz="1400" kern="1200" dirty="0"/>
            <a:t>8. Personības integrācijas stadija. No 50-60- (</a:t>
          </a:r>
          <a:r>
            <a:rPr lang="lv-LV" sz="1400" kern="1200" dirty="0" err="1"/>
            <a:t>E.Ēriksons</a:t>
          </a:r>
          <a:r>
            <a:rPr lang="lv-LV" sz="1400" kern="1200" dirty="0"/>
            <a:t>)</a:t>
          </a:r>
        </a:p>
        <a:p>
          <a:pPr marL="0" lvl="0" indent="0" algn="l" defTabSz="622300">
            <a:lnSpc>
              <a:spcPct val="90000"/>
            </a:lnSpc>
            <a:spcBef>
              <a:spcPct val="0"/>
            </a:spcBef>
            <a:spcAft>
              <a:spcPct val="35000"/>
            </a:spcAft>
            <a:buNone/>
          </a:pPr>
          <a:r>
            <a:rPr lang="lv-LV" sz="1400" kern="1200" dirty="0"/>
            <a:t>Darbspējīgs, </a:t>
          </a:r>
          <a:r>
            <a:rPr lang="lv-LV" sz="1400" kern="1200" dirty="0" err="1"/>
            <a:t>pirmspensijas</a:t>
          </a:r>
          <a:r>
            <a:rPr lang="lv-LV" sz="1400" kern="1200" dirty="0"/>
            <a:t>, pensijas,</a:t>
          </a:r>
        </a:p>
        <a:p>
          <a:pPr marL="0" lvl="0" indent="0" algn="l" defTabSz="622300">
            <a:lnSpc>
              <a:spcPct val="90000"/>
            </a:lnSpc>
            <a:spcBef>
              <a:spcPct val="0"/>
            </a:spcBef>
            <a:spcAft>
              <a:spcPct val="35000"/>
            </a:spcAft>
            <a:buNone/>
          </a:pPr>
          <a:r>
            <a:rPr lang="lv-LV" sz="2000" b="1" kern="1200" dirty="0"/>
            <a:t>Pēc PROBLEMĀTIKAS</a:t>
          </a:r>
        </a:p>
        <a:p>
          <a:pPr marL="0" lvl="0" indent="0" algn="l" defTabSz="622300">
            <a:lnSpc>
              <a:spcPct val="90000"/>
            </a:lnSpc>
            <a:spcBef>
              <a:spcPct val="0"/>
            </a:spcBef>
            <a:spcAft>
              <a:spcPct val="35000"/>
            </a:spcAft>
            <a:buNone/>
          </a:pPr>
          <a:r>
            <a:rPr lang="lv-LV" sz="1400" kern="1200" dirty="0"/>
            <a:t>- Multiplas un ilgstošas sociālās funkcionēšanas problēmas; ilgstoša klienta raksturojums;</a:t>
          </a:r>
        </a:p>
        <a:p>
          <a:pPr marL="0" lvl="0" indent="0" algn="l" defTabSz="622300">
            <a:lnSpc>
              <a:spcPct val="90000"/>
            </a:lnSpc>
            <a:spcBef>
              <a:spcPct val="0"/>
            </a:spcBef>
            <a:spcAft>
              <a:spcPct val="35000"/>
            </a:spcAft>
            <a:buNone/>
          </a:pPr>
          <a:r>
            <a:rPr lang="lv-LV" sz="1400" kern="1200" dirty="0"/>
            <a:t>- Krīzes;</a:t>
          </a:r>
        </a:p>
        <a:p>
          <a:pPr marL="0" lvl="0" indent="0" algn="l" defTabSz="622300">
            <a:lnSpc>
              <a:spcPct val="90000"/>
            </a:lnSpc>
            <a:spcBef>
              <a:spcPct val="0"/>
            </a:spcBef>
            <a:spcAft>
              <a:spcPct val="35000"/>
            </a:spcAft>
            <a:buNone/>
          </a:pPr>
          <a:r>
            <a:rPr lang="lv-LV" sz="1400" kern="1200" dirty="0"/>
            <a:t>- Nabadzība;</a:t>
          </a:r>
        </a:p>
        <a:p>
          <a:pPr marL="0" lvl="0" indent="0" algn="l" defTabSz="622300">
            <a:lnSpc>
              <a:spcPct val="90000"/>
            </a:lnSpc>
            <a:spcBef>
              <a:spcPct val="0"/>
            </a:spcBef>
            <a:spcAft>
              <a:spcPct val="35000"/>
            </a:spcAft>
            <a:buNone/>
          </a:pPr>
          <a:r>
            <a:rPr lang="lv-LV" sz="1400" kern="1200" dirty="0"/>
            <a:t>- Atkarība</a:t>
          </a:r>
        </a:p>
        <a:p>
          <a:pPr marL="0" lvl="0" indent="0" algn="l" defTabSz="622300">
            <a:lnSpc>
              <a:spcPct val="90000"/>
            </a:lnSpc>
            <a:spcBef>
              <a:spcPct val="0"/>
            </a:spcBef>
            <a:spcAft>
              <a:spcPct val="35000"/>
            </a:spcAft>
            <a:buNone/>
          </a:pPr>
          <a:r>
            <a:rPr lang="lv-LV" sz="1400" kern="1200" dirty="0"/>
            <a:t>- GRT</a:t>
          </a:r>
        </a:p>
        <a:p>
          <a:pPr marL="0" lvl="0" indent="0" algn="l" defTabSz="622300">
            <a:lnSpc>
              <a:spcPct val="90000"/>
            </a:lnSpc>
            <a:spcBef>
              <a:spcPct val="0"/>
            </a:spcBef>
            <a:spcAft>
              <a:spcPct val="35000"/>
            </a:spcAft>
            <a:buNone/>
          </a:pPr>
          <a:r>
            <a:rPr lang="lv-LV" sz="1400" kern="1200" dirty="0"/>
            <a:t>- Veselības problēmas u.c.</a:t>
          </a:r>
        </a:p>
        <a:p>
          <a:pPr marL="0" lvl="0" indent="0" algn="l" defTabSz="622300">
            <a:lnSpc>
              <a:spcPct val="90000"/>
            </a:lnSpc>
            <a:spcBef>
              <a:spcPct val="0"/>
            </a:spcBef>
            <a:spcAft>
              <a:spcPct val="35000"/>
            </a:spcAft>
            <a:buNone/>
          </a:pPr>
          <a:endParaRPr lang="lv-LV" sz="1400" kern="1200" dirty="0"/>
        </a:p>
      </dsp:txBody>
      <dsp:txXfrm>
        <a:off x="5953" y="903367"/>
        <a:ext cx="4060031" cy="5910245"/>
      </dsp:txXfrm>
    </dsp:sp>
    <dsp:sp modelId="{07A10542-51BA-4F52-806B-26674651D043}">
      <dsp:nvSpPr>
        <dsp:cNvPr id="0" name=""/>
        <dsp:cNvSpPr/>
      </dsp:nvSpPr>
      <dsp:spPr>
        <a:xfrm>
          <a:off x="4065984" y="921006"/>
          <a:ext cx="4060031" cy="58749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lv-LV" sz="1300" kern="1200" dirty="0"/>
            <a:t>Sociālais DARBINIEKS – (</a:t>
          </a:r>
          <a:r>
            <a:rPr lang="lv-LV" sz="1300" i="1" kern="1200" dirty="0"/>
            <a:t>Profesijai ir izstrādāts standarts un tas iekļauts šo noteikumu 2.pielikuma 1.39.apakšnodaļā</a:t>
          </a:r>
          <a:r>
            <a:rPr lang="lv-LV" sz="1300" kern="1200" dirty="0"/>
            <a:t>)</a:t>
          </a:r>
        </a:p>
        <a:p>
          <a:pPr marL="0" lvl="0" indent="0" algn="l" defTabSz="577850">
            <a:lnSpc>
              <a:spcPct val="90000"/>
            </a:lnSpc>
            <a:spcBef>
              <a:spcPct val="0"/>
            </a:spcBef>
            <a:spcAft>
              <a:spcPct val="35000"/>
            </a:spcAft>
            <a:buNone/>
          </a:pPr>
          <a:r>
            <a:rPr lang="lv-LV" sz="1300" kern="1200" dirty="0"/>
            <a:t>2635  02      </a:t>
          </a:r>
          <a:r>
            <a:rPr lang="lv-LV" sz="1300" kern="1200" dirty="0" err="1"/>
            <a:t>Karitatīvais</a:t>
          </a:r>
          <a:r>
            <a:rPr lang="lv-LV" sz="1300" kern="1200" dirty="0"/>
            <a:t> sociālais DARBINIEKS</a:t>
          </a:r>
        </a:p>
        <a:p>
          <a:pPr marL="0" lvl="0" indent="0" algn="l" defTabSz="577850">
            <a:lnSpc>
              <a:spcPct val="90000"/>
            </a:lnSpc>
            <a:spcBef>
              <a:spcPct val="0"/>
            </a:spcBef>
            <a:spcAft>
              <a:spcPct val="35000"/>
            </a:spcAft>
            <a:buNone/>
          </a:pPr>
          <a:r>
            <a:rPr lang="lv-LV" sz="1300" kern="1200" dirty="0"/>
            <a:t>2635  03      Sociālais DARBINIEKS darbam ar ģimeni un bērniem</a:t>
          </a:r>
        </a:p>
        <a:p>
          <a:pPr marL="0" lvl="0" indent="0" algn="l" defTabSz="577850">
            <a:lnSpc>
              <a:spcPct val="90000"/>
            </a:lnSpc>
            <a:spcBef>
              <a:spcPct val="0"/>
            </a:spcBef>
            <a:spcAft>
              <a:spcPct val="35000"/>
            </a:spcAft>
            <a:buNone/>
          </a:pPr>
          <a:r>
            <a:rPr lang="lv-LV" sz="1300" kern="1200" dirty="0"/>
            <a:t>2635  04      Sociālais DARBINIEKS darbam ar veciem cilvēkiem</a:t>
          </a:r>
        </a:p>
        <a:p>
          <a:pPr marL="0" lvl="0" indent="0" algn="l" defTabSz="577850">
            <a:lnSpc>
              <a:spcPct val="90000"/>
            </a:lnSpc>
            <a:spcBef>
              <a:spcPct val="0"/>
            </a:spcBef>
            <a:spcAft>
              <a:spcPct val="35000"/>
            </a:spcAft>
            <a:buNone/>
          </a:pPr>
          <a:r>
            <a:rPr lang="lv-LV" sz="1300" kern="1200" dirty="0"/>
            <a:t>2635  05      Sociālais DARBINIEKS darbam ar bezpajumtniekiem</a:t>
          </a:r>
        </a:p>
        <a:p>
          <a:pPr marL="0" lvl="0" indent="0" algn="l" defTabSz="577850">
            <a:lnSpc>
              <a:spcPct val="90000"/>
            </a:lnSpc>
            <a:spcBef>
              <a:spcPct val="0"/>
            </a:spcBef>
            <a:spcAft>
              <a:spcPct val="35000"/>
            </a:spcAft>
            <a:buNone/>
          </a:pPr>
          <a:r>
            <a:rPr lang="lv-LV" sz="1300" kern="1200" dirty="0"/>
            <a:t>2635 06      Sociālais DARBINIEKS darbam ar personām ar atkarības problēmām</a:t>
          </a:r>
        </a:p>
        <a:p>
          <a:pPr marL="0" lvl="0" indent="0" algn="l" defTabSz="577850">
            <a:lnSpc>
              <a:spcPct val="90000"/>
            </a:lnSpc>
            <a:spcBef>
              <a:spcPct val="0"/>
            </a:spcBef>
            <a:spcAft>
              <a:spcPct val="35000"/>
            </a:spcAft>
            <a:buNone/>
          </a:pPr>
          <a:r>
            <a:rPr lang="lv-LV" sz="1300" kern="1200" dirty="0"/>
            <a:t>2635  07      Sociālais DARBINIEKS darbam ar personām brīvības atņemšanas iestādēs un personām, kuras atbrīvotas no šīm iestādēm</a:t>
          </a:r>
        </a:p>
        <a:p>
          <a:pPr marL="0" lvl="0" indent="0" algn="l" defTabSz="577850">
            <a:lnSpc>
              <a:spcPct val="90000"/>
            </a:lnSpc>
            <a:spcBef>
              <a:spcPct val="0"/>
            </a:spcBef>
            <a:spcAft>
              <a:spcPct val="35000"/>
            </a:spcAft>
            <a:buNone/>
          </a:pPr>
          <a:r>
            <a:rPr lang="lv-LV" sz="1300" kern="1200" dirty="0"/>
            <a:t>2635  08      Sociālais DARBINIEKS darbam ar personām ar funkcionāliem traucējumiem</a:t>
          </a:r>
        </a:p>
        <a:p>
          <a:pPr marL="0" lvl="0" indent="0" algn="l" defTabSz="577850">
            <a:lnSpc>
              <a:spcPct val="90000"/>
            </a:lnSpc>
            <a:spcBef>
              <a:spcPct val="0"/>
            </a:spcBef>
            <a:spcAft>
              <a:spcPct val="35000"/>
            </a:spcAft>
            <a:buNone/>
          </a:pPr>
          <a:r>
            <a:rPr lang="lv-LV" sz="1300" kern="1200" dirty="0"/>
            <a:t>2635  09      Sociālais DARBINIEKS darbam ar klientiem ārstniecības iestādēs</a:t>
          </a:r>
        </a:p>
        <a:p>
          <a:pPr marL="0" lvl="0" indent="0" algn="l" defTabSz="577850">
            <a:lnSpc>
              <a:spcPct val="90000"/>
            </a:lnSpc>
            <a:spcBef>
              <a:spcPct val="0"/>
            </a:spcBef>
            <a:spcAft>
              <a:spcPct val="35000"/>
            </a:spcAft>
            <a:buNone/>
          </a:pPr>
          <a:r>
            <a:rPr lang="lv-LV" sz="1300" kern="1200" dirty="0"/>
            <a:t>2635  10      Sociālais DARBINIEKS darbam ar vardarbībā cietušām personām</a:t>
          </a:r>
        </a:p>
        <a:p>
          <a:pPr marL="0" lvl="0" indent="0" algn="l" defTabSz="577850">
            <a:lnSpc>
              <a:spcPct val="90000"/>
            </a:lnSpc>
            <a:spcBef>
              <a:spcPct val="0"/>
            </a:spcBef>
            <a:spcAft>
              <a:spcPct val="35000"/>
            </a:spcAft>
            <a:buNone/>
          </a:pPr>
          <a:r>
            <a:rPr lang="lv-LV" sz="1300" kern="1200" dirty="0"/>
            <a:t>2635  11      Sociālais DARBINIEKS darbam ar personu grupām</a:t>
          </a:r>
        </a:p>
        <a:p>
          <a:pPr marL="0" lvl="0" indent="0" algn="l" defTabSz="577850">
            <a:lnSpc>
              <a:spcPct val="90000"/>
            </a:lnSpc>
            <a:spcBef>
              <a:spcPct val="0"/>
            </a:spcBef>
            <a:spcAft>
              <a:spcPct val="35000"/>
            </a:spcAft>
            <a:buNone/>
          </a:pPr>
          <a:r>
            <a:rPr lang="lv-LV" sz="1300" kern="1200" dirty="0"/>
            <a:t>2635  12      Kopienas sociālais DARBINIEKS</a:t>
          </a:r>
        </a:p>
        <a:p>
          <a:pPr marL="0" lvl="0" indent="0" algn="l" defTabSz="577850">
            <a:lnSpc>
              <a:spcPct val="90000"/>
            </a:lnSpc>
            <a:spcBef>
              <a:spcPct val="0"/>
            </a:spcBef>
            <a:spcAft>
              <a:spcPct val="35000"/>
            </a:spcAft>
            <a:buNone/>
          </a:pPr>
          <a:r>
            <a:rPr lang="lv-LV" sz="1300" kern="1200" dirty="0"/>
            <a:t>SPECIALIZĀCIJAS PĒC VECUMA GRUPAS, PROBLEMĀTIKAS UN STATUSA (? Piem., </a:t>
          </a:r>
          <a:r>
            <a:rPr lang="lv-LV" sz="1300" kern="1200" dirty="0" err="1"/>
            <a:t>sd</a:t>
          </a:r>
          <a:r>
            <a:rPr lang="lv-LV" sz="1300" kern="1200" dirty="0"/>
            <a:t> ar personām ar funkcionāliem trauc., </a:t>
          </a:r>
          <a:r>
            <a:rPr lang="lv-LV" sz="1300" kern="1200" dirty="0" err="1"/>
            <a:t>sd</a:t>
          </a:r>
          <a:r>
            <a:rPr lang="lv-LV" sz="1300" kern="1200" dirty="0"/>
            <a:t> ar personām brīvības </a:t>
          </a:r>
          <a:r>
            <a:rPr lang="lv-LV" sz="1300" kern="1200" dirty="0" err="1"/>
            <a:t>atņemš.iest</a:t>
          </a:r>
          <a:r>
            <a:rPr lang="lv-LV" sz="1300" kern="1200" dirty="0"/>
            <a:t>., kuras atbrīvotas?)</a:t>
          </a:r>
        </a:p>
      </dsp:txBody>
      <dsp:txXfrm>
        <a:off x="4065984" y="921006"/>
        <a:ext cx="4060031" cy="5874968"/>
      </dsp:txXfrm>
    </dsp:sp>
    <dsp:sp modelId="{CD692B32-6282-42A8-BF9F-8DE0B03E0CD2}">
      <dsp:nvSpPr>
        <dsp:cNvPr id="0" name=""/>
        <dsp:cNvSpPr/>
      </dsp:nvSpPr>
      <dsp:spPr>
        <a:xfrm>
          <a:off x="8126015" y="930488"/>
          <a:ext cx="4060031" cy="58560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lv-LV" sz="1400" kern="1200" dirty="0"/>
            <a:t>Pilngadīga persona ir no 18 gadiem līdz 100+</a:t>
          </a:r>
        </a:p>
        <a:p>
          <a:pPr marL="0" lvl="0" indent="0" algn="l" defTabSz="622300">
            <a:lnSpc>
              <a:spcPct val="90000"/>
            </a:lnSpc>
            <a:spcBef>
              <a:spcPct val="0"/>
            </a:spcBef>
            <a:spcAft>
              <a:spcPct val="35000"/>
            </a:spcAft>
            <a:buFont typeface="Arial" panose="020B0604020202020204" pitchFamily="34" charset="0"/>
            <a:buNone/>
          </a:pPr>
          <a:r>
            <a:rPr lang="lv-LV" sz="1400" kern="1200" dirty="0"/>
            <a:t>Persona, kura pieprasa sociālo pakalpojumu vai sociālo palīdzību</a:t>
          </a:r>
        </a:p>
        <a:p>
          <a:pPr marL="0" lvl="0" indent="0" algn="l" defTabSz="622300">
            <a:lnSpc>
              <a:spcPct val="90000"/>
            </a:lnSpc>
            <a:spcBef>
              <a:spcPct val="0"/>
            </a:spcBef>
            <a:spcAft>
              <a:spcPct val="35000"/>
            </a:spcAft>
            <a:buFont typeface="Arial" panose="020B0604020202020204" pitchFamily="34" charset="0"/>
            <a:buNone/>
          </a:pPr>
          <a:r>
            <a:rPr lang="lv-LV" sz="1400" kern="1200" dirty="0"/>
            <a:t>Persona, kurai ir nepieciešams sociālais pakalpojums vai sociālā palīdzība</a:t>
          </a:r>
        </a:p>
        <a:p>
          <a:pPr marL="0" lvl="0" indent="0" algn="l" defTabSz="622300">
            <a:lnSpc>
              <a:spcPct val="90000"/>
            </a:lnSpc>
            <a:spcBef>
              <a:spcPct val="0"/>
            </a:spcBef>
            <a:spcAft>
              <a:spcPct val="35000"/>
            </a:spcAft>
            <a:buFont typeface="Arial" panose="020B0604020202020204" pitchFamily="34" charset="0"/>
            <a:buNone/>
          </a:pPr>
          <a:r>
            <a:rPr lang="lv-LV" sz="1400" kern="1200" dirty="0"/>
            <a:t>Persona, kurai pienākas sociālais pakalpojums vai sociālā palīdzība</a:t>
          </a:r>
        </a:p>
        <a:p>
          <a:pPr marL="0" lvl="0" indent="0" algn="l" defTabSz="622300">
            <a:lnSpc>
              <a:spcPct val="90000"/>
            </a:lnSpc>
            <a:spcBef>
              <a:spcPct val="0"/>
            </a:spcBef>
            <a:spcAft>
              <a:spcPct val="35000"/>
            </a:spcAft>
            <a:buFont typeface="Arial" panose="020B0604020202020204" pitchFamily="34" charset="0"/>
            <a:buNone/>
          </a:pPr>
          <a:r>
            <a:rPr lang="lv-LV" sz="1400" b="1" kern="1200" dirty="0"/>
            <a:t>Personai</a:t>
          </a:r>
          <a:r>
            <a:rPr lang="lv-LV" sz="1400" kern="1200" dirty="0"/>
            <a:t>, kura saviem spēkiem nespēj nodrošināt sevi vai pārvarēt īpašas dzīves grūtības un kura nesaņem ne no viena cita pietiekamu palīdzību, ir tiesības uz personisku un materiālu palīdzību, kas atbilst tās vajadzībām, dod iespēju pašpalīdzībai un veicina tās iesaistīšanos sabiedrības dzīvē.</a:t>
          </a:r>
        </a:p>
        <a:p>
          <a:pPr marL="0" lvl="0" indent="0" algn="l" defTabSz="622300">
            <a:lnSpc>
              <a:spcPct val="90000"/>
            </a:lnSpc>
            <a:spcBef>
              <a:spcPct val="0"/>
            </a:spcBef>
            <a:spcAft>
              <a:spcPct val="35000"/>
            </a:spcAft>
            <a:buFont typeface="Arial" panose="020B0604020202020204" pitchFamily="34" charset="0"/>
            <a:buNone/>
          </a:pPr>
          <a:endParaRPr lang="lv-LV" sz="1400" kern="1200" dirty="0"/>
        </a:p>
        <a:p>
          <a:pPr marL="0" lvl="0" indent="0" algn="l" defTabSz="622300">
            <a:lnSpc>
              <a:spcPct val="90000"/>
            </a:lnSpc>
            <a:spcBef>
              <a:spcPct val="0"/>
            </a:spcBef>
            <a:spcAft>
              <a:spcPct val="35000"/>
            </a:spcAft>
            <a:buFont typeface="Arial" panose="020B0604020202020204" pitchFamily="34" charset="0"/>
            <a:buNone/>
          </a:pPr>
          <a:endParaRPr lang="lv-LV" sz="1300" kern="1200" dirty="0"/>
        </a:p>
        <a:p>
          <a:pPr marL="0" lvl="0" indent="0" algn="l" defTabSz="622300">
            <a:lnSpc>
              <a:spcPct val="90000"/>
            </a:lnSpc>
            <a:spcBef>
              <a:spcPct val="0"/>
            </a:spcBef>
            <a:spcAft>
              <a:spcPct val="35000"/>
            </a:spcAft>
            <a:buFont typeface="Arial" panose="020B0604020202020204" pitchFamily="34" charset="0"/>
            <a:buNone/>
          </a:pPr>
          <a:r>
            <a:rPr lang="lv-LV" sz="1800" kern="1200" dirty="0"/>
            <a:t>Sociālās palīdzības saņēmējs</a:t>
          </a:r>
        </a:p>
        <a:p>
          <a:pPr marL="0" lvl="0" indent="0" algn="l" defTabSz="622300">
            <a:lnSpc>
              <a:spcPct val="90000"/>
            </a:lnSpc>
            <a:spcBef>
              <a:spcPct val="0"/>
            </a:spcBef>
            <a:spcAft>
              <a:spcPct val="35000"/>
            </a:spcAft>
            <a:buFont typeface="Arial" panose="020B0604020202020204" pitchFamily="34" charset="0"/>
            <a:buNone/>
          </a:pPr>
          <a:r>
            <a:rPr lang="lv-LV" sz="1800" kern="1200" dirty="0"/>
            <a:t>Sociālo pakalpojumu saņēmējs (+sociālo pakalpojumu administrēšana)</a:t>
          </a:r>
        </a:p>
        <a:p>
          <a:pPr marL="0" lvl="0" indent="0" algn="l" defTabSz="622300">
            <a:lnSpc>
              <a:spcPct val="90000"/>
            </a:lnSpc>
            <a:spcBef>
              <a:spcPct val="0"/>
            </a:spcBef>
            <a:spcAft>
              <a:spcPct val="35000"/>
            </a:spcAft>
            <a:buFont typeface="Arial" panose="020B0604020202020204" pitchFamily="34" charset="0"/>
            <a:buNone/>
          </a:pPr>
          <a:r>
            <a:rPr lang="lv-LV" sz="1800" kern="1200" dirty="0"/>
            <a:t>Sociālā darba pakalpojuma saņēmējs</a:t>
          </a:r>
        </a:p>
        <a:p>
          <a:pPr marL="0" lvl="0" indent="0" algn="l" defTabSz="622300">
            <a:lnSpc>
              <a:spcPct val="90000"/>
            </a:lnSpc>
            <a:spcBef>
              <a:spcPct val="0"/>
            </a:spcBef>
            <a:spcAft>
              <a:spcPct val="35000"/>
            </a:spcAft>
            <a:buFont typeface="Arial" panose="020B0604020202020204" pitchFamily="34" charset="0"/>
            <a:buNone/>
          </a:pPr>
          <a:r>
            <a:rPr lang="lv-LV" sz="1800" kern="1200" dirty="0"/>
            <a:t>Obligāts klients </a:t>
          </a:r>
          <a:r>
            <a:rPr lang="lv-LV" sz="1800" kern="1200"/>
            <a:t>Sociālajam dienestam</a:t>
          </a:r>
          <a:endParaRPr lang="lv-LV" sz="1300" kern="1200" dirty="0"/>
        </a:p>
      </dsp:txBody>
      <dsp:txXfrm>
        <a:off x="8126015" y="930488"/>
        <a:ext cx="4060031" cy="5856003"/>
      </dsp:txXfrm>
    </dsp:sp>
    <dsp:sp modelId="{089CE125-36D2-447E-A61B-9629BE15B072}">
      <dsp:nvSpPr>
        <dsp:cNvPr id="0" name=""/>
        <dsp:cNvSpPr/>
      </dsp:nvSpPr>
      <dsp:spPr>
        <a:xfrm>
          <a:off x="0" y="6735327"/>
          <a:ext cx="12192000" cy="28169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docProps/app.xml><?xml version="1.0" encoding="utf-8"?>
<Properties xmlns="http://schemas.openxmlformats.org/officeDocument/2006/extended-properties" xmlns:vt="http://schemas.openxmlformats.org/officeDocument/2006/docPropsVTypes">
  <TotalTime>293</TotalTime>
  <Words>1782</Words>
  <Application>Microsoft Office PowerPoint</Application>
  <PresentationFormat>Widescreen</PresentationFormat>
  <Paragraphs>181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Saskarsmes/attiecību veidošanas priekšnosacījumi sociālajā darbā ar indivīdu</vt:lpstr>
      <vt:lpstr>– M.Ričmonda «Sociālais darbs ir māksla» - vajadzīgas zinašanas, metodes, pieredze, attieksme un ideja, kā arī nedaudz trakuma. – Attīstībai nepieciešama droša telpa un attiecības; – Attīstībai nepieciešami resursi    </vt:lpstr>
      <vt:lpstr>PowerPoint Presentation</vt:lpstr>
      <vt:lpstr>Sociālajā darbā pastāv daudzi priekšnosacījumi un iemesli, lai pastāvētu saskarsmes un veiksmīgas sadarbības šķēršļi:</vt:lpstr>
      <vt:lpstr>1. Galvenie priekšnosacījumi veiksmīgas sadarbības alianses veidošanai – KLIENTU MĒRĶGRUPA UN KLIENTS</vt:lpstr>
      <vt:lpstr>PowerPoint Presentation</vt:lpstr>
      <vt:lpstr>PowerPoint Presentation</vt:lpstr>
      <vt:lpstr>Raksturojiet savu klientu mērķgrupu un klientus ar kuriem ir grūtāk veidot saskarsmi</vt:lpstr>
      <vt:lpstr>PowerPoint Presentation</vt:lpstr>
      <vt:lpstr>PowerPoint Presentation</vt:lpstr>
      <vt:lpstr>Sociālā darba ar gadījumu pamatmetodes</vt:lpstr>
      <vt:lpstr>PowerPoint Presentation</vt:lpstr>
      <vt:lpstr>PowerPoint Presentation</vt:lpstr>
      <vt:lpstr>Raksturojiet savas kā sociālā darbinieka stiprās puses, resursus saskarsmē ar klientiem, kādas ir grūtības?</vt:lpstr>
      <vt:lpstr>2. Galvenie priekšnosacījumi veiksmīgas sadarbības alianses veidošanai – INSTITŪCIJA</vt:lpstr>
      <vt:lpstr>PowerPoint Presentation</vt:lpstr>
      <vt:lpstr>Raksturojiet savu organizāciju, saskarsmes un labvēlīgu attiecību kontekstā. Stiprās puses, šķēršļi.</vt:lpstr>
      <vt:lpstr>Sociālā darba ar gadījumu efektivitāti ietekmē šo visu elementu mijiedarbība</vt:lpstr>
      <vt:lpstr>Jebkura elementa pārlieka dominēšana negatīvi ietekmē sociālā darba efektivitāti un mazina «atveseļojošo» efektu klientam no sociālā darba vērtību, principu un mērķu skatu punkta</vt:lpstr>
      <vt:lpstr>Ja visi mozaīkas gabaliņi ir savā vietā, tad veidojas vienota bilde. Mākslā to panākt ir salīdzinoši vienkāršāk. Sociālajā darbā tas ir mērķis uz kuru vienmēr jātiecas.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Saskarsmes/attiecību veidošanas priekšnosacījumi sociālajā darbā ar indivīdu</dc:title>
  <dc:creator>Ieva Ozola</dc:creator>
  <cp:lastModifiedBy>Daiga Muktupāvela</cp:lastModifiedBy>
  <cp:revision>8</cp:revision>
  <dcterms:created xsi:type="dcterms:W3CDTF">2020-07-05T10:58:27Z</dcterms:created>
  <dcterms:modified xsi:type="dcterms:W3CDTF">2020-07-13T10:01:34Z</dcterms:modified>
</cp:coreProperties>
</file>